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56" r:id="rId4"/>
    <p:sldMasterId id="2147483768" r:id="rId5"/>
  </p:sldMasterIdLst>
  <p:sldIdLst>
    <p:sldId id="256" r:id="rId6"/>
    <p:sldId id="291" r:id="rId7"/>
    <p:sldId id="257" r:id="rId8"/>
    <p:sldId id="269" r:id="rId9"/>
    <p:sldId id="285" r:id="rId10"/>
    <p:sldId id="298" r:id="rId11"/>
    <p:sldId id="305" r:id="rId12"/>
    <p:sldId id="300" r:id="rId13"/>
    <p:sldId id="299" r:id="rId14"/>
    <p:sldId id="296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0B8"/>
    <a:srgbClr val="800000"/>
    <a:srgbClr val="274325"/>
    <a:srgbClr val="335630"/>
    <a:srgbClr val="0000FF"/>
    <a:srgbClr val="20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395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2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8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9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08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4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35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55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2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7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2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543800" cy="1524000"/>
          </a:xfrm>
        </p:spPr>
        <p:txBody>
          <a:bodyPr/>
          <a:lstStyle/>
          <a:p>
            <a:pPr algn="ctr" rtl="1"/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صحة الأسماك </a:t>
            </a:r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المستزرعة – الإصابات الخارجية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الاستاذ ال</a:t>
            </a:r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دكتورة </a:t>
            </a:r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خالدة سالم النعيم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458200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IQ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810B8"/>
                </a:solidFill>
              </a:rPr>
              <a:t>العلاج المستخدم للإصابات الخارجية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IQ" sz="4400" b="1" dirty="0" smtClean="0"/>
              <a:t>حمامات مائية من:</a:t>
            </a:r>
          </a:p>
          <a:p>
            <a:pPr marL="965200" indent="-9652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ar-IQ" sz="3600" b="1" dirty="0"/>
              <a:t>فورمالين</a:t>
            </a:r>
            <a:r>
              <a:rPr lang="ar-IQ" sz="3600" b="1" dirty="0">
                <a:solidFill>
                  <a:srgbClr val="C00000"/>
                </a:solidFill>
              </a:rPr>
              <a:t> 15 غم</a:t>
            </a:r>
            <a:r>
              <a:rPr lang="en-US" sz="3600" b="1" dirty="0">
                <a:solidFill>
                  <a:srgbClr val="C00000"/>
                </a:solidFill>
              </a:rPr>
              <a:t>/</a:t>
            </a:r>
            <a:r>
              <a:rPr lang="ar-IQ" sz="3600" b="1" dirty="0">
                <a:solidFill>
                  <a:srgbClr val="C00000"/>
                </a:solidFill>
              </a:rPr>
              <a:t> 100 لتر ماء </a:t>
            </a:r>
            <a:r>
              <a:rPr lang="ar-IQ" sz="3600" b="1" dirty="0" smtClean="0">
                <a:solidFill>
                  <a:srgbClr val="C00000"/>
                </a:solidFill>
              </a:rPr>
              <a:t>لمدة </a:t>
            </a:r>
            <a:r>
              <a:rPr lang="ar-IQ" sz="3600" b="1" dirty="0">
                <a:solidFill>
                  <a:srgbClr val="C00000"/>
                </a:solidFill>
              </a:rPr>
              <a:t>3-5 دقيقة</a:t>
            </a:r>
            <a:r>
              <a:rPr lang="ar-IQ" sz="3600" b="1" dirty="0" smtClean="0">
                <a:solidFill>
                  <a:srgbClr val="C00000"/>
                </a:solidFill>
              </a:rPr>
              <a:t>.</a:t>
            </a:r>
            <a:endParaRPr lang="ar-IQ" sz="4400" b="1" dirty="0" smtClean="0"/>
          </a:p>
          <a:p>
            <a:pPr marL="965200" indent="-9652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ar-IQ" sz="3600" b="1" dirty="0" smtClean="0"/>
              <a:t>كبريتات النحاس </a:t>
            </a:r>
            <a:r>
              <a:rPr lang="ar-IQ" sz="3600" b="1" dirty="0">
                <a:solidFill>
                  <a:srgbClr val="C00000"/>
                </a:solidFill>
              </a:rPr>
              <a:t>15 غم</a:t>
            </a:r>
            <a:r>
              <a:rPr lang="en-US" sz="3600" b="1" dirty="0">
                <a:solidFill>
                  <a:srgbClr val="C00000"/>
                </a:solidFill>
              </a:rPr>
              <a:t>/</a:t>
            </a:r>
            <a:r>
              <a:rPr lang="ar-IQ" sz="3600" b="1" dirty="0">
                <a:solidFill>
                  <a:srgbClr val="C00000"/>
                </a:solidFill>
              </a:rPr>
              <a:t> 100 لتر ماء </a:t>
            </a:r>
            <a:r>
              <a:rPr lang="ar-IQ" sz="3600" b="1" dirty="0" smtClean="0">
                <a:solidFill>
                  <a:srgbClr val="C00000"/>
                </a:solidFill>
              </a:rPr>
              <a:t>لمدة </a:t>
            </a:r>
            <a:r>
              <a:rPr lang="ar-IQ" sz="3600" b="1" dirty="0">
                <a:solidFill>
                  <a:srgbClr val="C00000"/>
                </a:solidFill>
              </a:rPr>
              <a:t>3-5 دقيقة</a:t>
            </a:r>
            <a:r>
              <a:rPr lang="ar-IQ" sz="3600" b="1" dirty="0" smtClean="0">
                <a:solidFill>
                  <a:srgbClr val="C00000"/>
                </a:solidFill>
              </a:rPr>
              <a:t>.</a:t>
            </a:r>
            <a:endParaRPr lang="ar-IQ" sz="4400" b="1" dirty="0" smtClean="0"/>
          </a:p>
          <a:p>
            <a:pPr marL="965200" indent="-965200" algn="r" rt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ar-IQ" sz="4400" b="1" dirty="0" smtClean="0"/>
              <a:t>برمنكنات البوتاسيوم</a:t>
            </a:r>
            <a:r>
              <a:rPr lang="ar-IQ" sz="3600" b="1" dirty="0">
                <a:solidFill>
                  <a:srgbClr val="C00000"/>
                </a:solidFill>
              </a:rPr>
              <a:t> 30 غم</a:t>
            </a:r>
            <a:r>
              <a:rPr lang="en-US" sz="3600" b="1" dirty="0" smtClean="0">
                <a:solidFill>
                  <a:srgbClr val="C00000"/>
                </a:solidFill>
              </a:rPr>
              <a:t>/</a:t>
            </a:r>
            <a:r>
              <a:rPr lang="ar-IQ" sz="3600" b="1" dirty="0" smtClean="0">
                <a:solidFill>
                  <a:srgbClr val="C00000"/>
                </a:solidFill>
              </a:rPr>
              <a:t> 100 </a:t>
            </a:r>
            <a:r>
              <a:rPr lang="ar-IQ" sz="3600" b="1" dirty="0">
                <a:solidFill>
                  <a:srgbClr val="C00000"/>
                </a:solidFill>
              </a:rPr>
              <a:t>لتر ماء ماء لمدة 3-5 دقيقة</a:t>
            </a:r>
            <a:r>
              <a:rPr lang="ar-IQ" sz="3600" b="1" dirty="0" smtClean="0">
                <a:solidFill>
                  <a:srgbClr val="C00000"/>
                </a:solidFill>
              </a:rPr>
              <a:t>.</a:t>
            </a:r>
            <a:endParaRPr lang="ar-IQ" sz="3600" b="1" dirty="0">
              <a:solidFill>
                <a:srgbClr val="C00000"/>
              </a:solidFill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IQ" sz="3600" b="1" dirty="0" smtClean="0">
                <a:solidFill>
                  <a:srgbClr val="0810B8"/>
                </a:solidFill>
              </a:rPr>
              <a:t>والأفضل إضافة الملح مع أي منهما بنسبة 1.5%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IQ" sz="3600" b="1" dirty="0" smtClean="0">
                <a:solidFill>
                  <a:srgbClr val="0810B8"/>
                </a:solidFill>
              </a:rPr>
              <a:t>بعض الفطريات تعالج ب 3% ملح</a:t>
            </a:r>
            <a:endParaRPr lang="ar-IQ" sz="4400" b="1" dirty="0" smtClean="0">
              <a:solidFill>
                <a:srgbClr val="0810B8"/>
              </a:solidFill>
            </a:endParaRP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0063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0574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4400" b="1" dirty="0" smtClean="0"/>
              <a:t>ولرفع مناعة جسم الأسماك..يستخدم الانتي بايوتك مع الاعلاف..كلوروفينكول..أوكسي تتراسايكلين...او جنتامايسين</a:t>
            </a:r>
          </a:p>
          <a:p>
            <a:pPr algn="r" rtl="1"/>
            <a:r>
              <a:rPr lang="ar-IQ" sz="4400" b="1" dirty="0" smtClean="0"/>
              <a:t>150</a:t>
            </a:r>
            <a:r>
              <a:rPr lang="ar-IQ" sz="4400" b="1" dirty="0"/>
              <a:t> </a:t>
            </a:r>
            <a:r>
              <a:rPr lang="ar-IQ" sz="4400" b="1" dirty="0" smtClean="0"/>
              <a:t>غم</a:t>
            </a:r>
            <a:r>
              <a:rPr lang="en-US" sz="4400" b="1" dirty="0" smtClean="0"/>
              <a:t>/</a:t>
            </a:r>
            <a:r>
              <a:rPr lang="ar-IQ" sz="4400" b="1" dirty="0" smtClean="0"/>
              <a:t> 100 غم علف لمدة ثلاث أيام.</a:t>
            </a:r>
          </a:p>
        </p:txBody>
      </p:sp>
    </p:spTree>
    <p:extLst>
      <p:ext uri="{BB962C8B-B14F-4D97-AF65-F5344CB8AC3E}">
        <p14:creationId xmlns:p14="http://schemas.microsoft.com/office/powerpoint/2010/main" val="203067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algn="just" rt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ar-SA" sz="3600" dirty="0" smtClean="0"/>
              <a:t>مهما </a:t>
            </a:r>
            <a:r>
              <a:rPr lang="ar-SA" sz="3600" dirty="0"/>
              <a:t>حاول</a:t>
            </a:r>
            <a:r>
              <a:rPr lang="ar-SA" sz="3600" b="1" dirty="0"/>
              <a:t> </a:t>
            </a:r>
            <a:r>
              <a:rPr lang="ar-SA" sz="3600" dirty="0"/>
              <a:t>الإنسان أن يقرب الظروف المعيشية للسمكة من ظروف بيئتها </a:t>
            </a:r>
            <a:r>
              <a:rPr lang="ar-SA" sz="3600" dirty="0" smtClean="0"/>
              <a:t>المعتادة</a:t>
            </a:r>
            <a:endParaRPr lang="ar-IQ" sz="3600" dirty="0" smtClean="0"/>
          </a:p>
          <a:p>
            <a:pPr algn="just" rt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ar-SA" sz="3600" dirty="0" smtClean="0"/>
              <a:t> </a:t>
            </a:r>
            <a:r>
              <a:rPr lang="ar-SA" sz="3600" dirty="0"/>
              <a:t>تبقى تلك الظروف بعيدة عن الظروف </a:t>
            </a:r>
            <a:r>
              <a:rPr lang="ar-SA" sz="3600" dirty="0" smtClean="0"/>
              <a:t>الإعتيادية</a:t>
            </a:r>
            <a:endParaRPr lang="ar-IQ" sz="3600" dirty="0" smtClean="0"/>
          </a:p>
          <a:p>
            <a:pPr algn="just" rt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ar-SA" sz="3600" dirty="0" smtClean="0"/>
              <a:t>بسبب </a:t>
            </a:r>
            <a:r>
              <a:rPr lang="ar-SA" sz="3600" dirty="0"/>
              <a:t>الإزدحام السمكي الناجم عن الإستزراع </a:t>
            </a:r>
            <a:r>
              <a:rPr lang="ar-SA" sz="3600" dirty="0" smtClean="0"/>
              <a:t>الكثيف</a:t>
            </a:r>
            <a:endParaRPr lang="ar-IQ" sz="3600" dirty="0" smtClean="0"/>
          </a:p>
          <a:p>
            <a:pPr algn="just" rt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ar-SA" sz="3600" dirty="0" smtClean="0"/>
              <a:t>تتنافس </a:t>
            </a:r>
            <a:r>
              <a:rPr lang="ar-SA" sz="3600" dirty="0"/>
              <a:t>الأسماك على حيز غذائي وبيئي محددين، وما يرافق مجمل عمليات التربية من تغير في المواصفات الفيزياوية والكيميائية والحياتية </a:t>
            </a:r>
            <a:r>
              <a:rPr lang="ar-SA" sz="3600" dirty="0" smtClean="0"/>
              <a:t>للماء</a:t>
            </a:r>
            <a:endParaRPr lang="ar-IQ" sz="3600" dirty="0" smtClean="0"/>
          </a:p>
          <a:p>
            <a:pPr algn="just" rt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ar-SA" sz="3600" dirty="0" smtClean="0"/>
              <a:t>تراكم </a:t>
            </a:r>
            <a:r>
              <a:rPr lang="ar-SA" sz="3600" dirty="0"/>
              <a:t>العلف </a:t>
            </a:r>
            <a:r>
              <a:rPr lang="ar-SA" sz="3600" dirty="0" smtClean="0"/>
              <a:t>وتفسخه</a:t>
            </a:r>
            <a:endParaRPr lang="ar-IQ" sz="3600" dirty="0" smtClean="0"/>
          </a:p>
          <a:p>
            <a:pPr algn="just" rt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ar-SA" sz="3600" dirty="0" smtClean="0"/>
              <a:t>دخول </a:t>
            </a:r>
            <a:r>
              <a:rPr lang="ar-SA" sz="3600" dirty="0"/>
              <a:t>أسماك غريبة للمزرعة مع </a:t>
            </a:r>
            <a:r>
              <a:rPr lang="ar-SA" sz="3600" dirty="0" smtClean="0"/>
              <a:t>الماء</a:t>
            </a:r>
            <a:endParaRPr lang="ar-IQ" sz="3600" dirty="0" smtClean="0"/>
          </a:p>
          <a:p>
            <a:pPr algn="just" rt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ar-SA" sz="3600" dirty="0" smtClean="0"/>
              <a:t>التلوث </a:t>
            </a:r>
            <a:r>
              <a:rPr lang="ar-SA" sz="3600" dirty="0"/>
              <a:t>الناجم عن عوامل </a:t>
            </a:r>
            <a:r>
              <a:rPr lang="ar-SA" sz="3600" dirty="0" smtClean="0"/>
              <a:t>خارجية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13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7848600" cy="57912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4800" dirty="0" smtClean="0"/>
              <a:t>لذا </a:t>
            </a:r>
            <a:r>
              <a:rPr lang="ar-SA" sz="4800" dirty="0"/>
              <a:t>فأن </a:t>
            </a:r>
            <a:endParaRPr lang="ar-IQ" sz="4800" dirty="0" smtClean="0"/>
          </a:p>
          <a:p>
            <a:pPr marL="0" indent="0" algn="just" rtl="1">
              <a:buNone/>
            </a:pPr>
            <a:endParaRPr lang="ar-IQ" sz="4000" dirty="0" smtClean="0"/>
          </a:p>
          <a:p>
            <a:pPr marL="0" indent="0" algn="just" rtl="1">
              <a:buNone/>
            </a:pPr>
            <a:r>
              <a:rPr lang="ar-SA" sz="4000" dirty="0" smtClean="0"/>
              <a:t>هذه </a:t>
            </a:r>
            <a:r>
              <a:rPr lang="ar-SA" sz="4000" dirty="0"/>
              <a:t>الأسماك وخلال فترة ما من حياتها تصبح عرضة للإصابة بمختلف الطفيليات </a:t>
            </a:r>
            <a:r>
              <a:rPr lang="ar-SA" sz="4000" dirty="0" smtClean="0"/>
              <a:t>والأمراض</a:t>
            </a:r>
            <a:r>
              <a:rPr lang="ar-IQ" sz="4000" dirty="0" smtClean="0"/>
              <a:t>.</a:t>
            </a:r>
            <a:r>
              <a:rPr lang="ar-SA" sz="4000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209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228600"/>
            <a:ext cx="8572500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ar-IQ" sz="3600" dirty="0" smtClean="0"/>
              <a:t>  وبصورة </a:t>
            </a:r>
            <a:r>
              <a:rPr lang="ar-IQ" sz="3600" dirty="0"/>
              <a:t>عامة عدم الالتزام بقواعد الأمن الحيوي </a:t>
            </a:r>
            <a:r>
              <a:rPr lang="ar-IQ" sz="3600" dirty="0" smtClean="0"/>
              <a:t>يؤثر بالنهاية على الحالة الصحية للأسماك:</a:t>
            </a:r>
          </a:p>
          <a:p>
            <a:pPr marL="571500" indent="-571500" algn="just" rt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r-IQ" sz="3600" dirty="0" smtClean="0"/>
              <a:t>عدم إجراء </a:t>
            </a:r>
            <a:r>
              <a:rPr lang="ar-IQ" sz="3600" dirty="0"/>
              <a:t>الحجر الصحي قبل ادخال </a:t>
            </a:r>
            <a:r>
              <a:rPr lang="ar-IQ" sz="3600" dirty="0" smtClean="0"/>
              <a:t>الأسماك</a:t>
            </a:r>
          </a:p>
          <a:p>
            <a:pPr marL="571500" indent="-571500" algn="just" rt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r-IQ" sz="3600" dirty="0" smtClean="0"/>
              <a:t>عدم </a:t>
            </a:r>
            <a:r>
              <a:rPr lang="ar-IQ" sz="3600" dirty="0"/>
              <a:t>الالتزام بكمية العلف المقدم </a:t>
            </a:r>
            <a:r>
              <a:rPr lang="ar-IQ" sz="3600" dirty="0" smtClean="0"/>
              <a:t>للأسماك</a:t>
            </a:r>
          </a:p>
          <a:p>
            <a:pPr marL="571500" indent="-571500" algn="just" rt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r-IQ" sz="3600" dirty="0" smtClean="0"/>
              <a:t>عدم </a:t>
            </a:r>
            <a:r>
              <a:rPr lang="ar-IQ" sz="3600" dirty="0"/>
              <a:t>متابعة حركة وسلوك الأسماك لمعرفة اي حالة غير طبيعية ومعالجتها في البداية قبل ان </a:t>
            </a:r>
            <a:r>
              <a:rPr lang="ar-IQ" sz="3600" dirty="0" smtClean="0"/>
              <a:t>تستفحل</a:t>
            </a:r>
          </a:p>
          <a:p>
            <a:pPr marL="571500" indent="-571500" algn="just" rt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r-IQ" sz="3600" dirty="0" smtClean="0"/>
              <a:t>عدم </a:t>
            </a:r>
            <a:r>
              <a:rPr lang="ar-IQ" sz="3600" dirty="0"/>
              <a:t>القيام بعمليات تنظيف الأحواض من النباتات المائية والنفايات التي تجري مع التيار وبذلك سوف تقل سرعة حركة المياه داخل الأقفاص وبالتالي التأثير السلبي على الحالة الصحية للأسماك. 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236267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ar-IQ" sz="60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علاجات كيمياوية</a:t>
            </a:r>
            <a:endParaRPr lang="en-US" sz="60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9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685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IQ" sz="4400" b="1" dirty="0" smtClean="0"/>
              <a:t>الإصابات الخارجية</a:t>
            </a:r>
            <a:endParaRPr lang="en-US" sz="4400" b="1" dirty="0"/>
          </a:p>
        </p:txBody>
      </p:sp>
      <p:pic>
        <p:nvPicPr>
          <p:cNvPr id="10" name="Picture 2" descr="G:\امراض\BGD\BGD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0"/>
          <a:stretch/>
        </p:blipFill>
        <p:spPr bwMode="auto">
          <a:xfrm>
            <a:off x="405383" y="914402"/>
            <a:ext cx="3495718" cy="154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3" t="21713"/>
          <a:stretch/>
        </p:blipFill>
        <p:spPr bwMode="auto">
          <a:xfrm rot="5400000">
            <a:off x="1361608" y="1710777"/>
            <a:ext cx="1600201" cy="351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G:\امراض\برانجومايسس\GILL ROT 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t="15534" r="19417" b="30873"/>
          <a:stretch/>
        </p:blipFill>
        <p:spPr bwMode="auto">
          <a:xfrm>
            <a:off x="405384" y="4402695"/>
            <a:ext cx="3259667" cy="2302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نشاطات د.خالدة 2017-2016\عروض الامراض الدورة\k\امراض\برانجومايسس\برانج\برانج 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8" b="14306"/>
          <a:stretch/>
        </p:blipFill>
        <p:spPr bwMode="auto">
          <a:xfrm>
            <a:off x="5410200" y="914402"/>
            <a:ext cx="30480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8721" r="12909"/>
          <a:stretch/>
        </p:blipFill>
        <p:spPr>
          <a:xfrm rot="5400000">
            <a:off x="5540431" y="3276629"/>
            <a:ext cx="1921906" cy="434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70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5249"/>
            <a:ext cx="8229600" cy="6610351"/>
          </a:xfrm>
        </p:spPr>
        <p:txBody>
          <a:bodyPr>
            <a:normAutofit/>
          </a:bodyPr>
          <a:lstStyle/>
          <a:p>
            <a:r>
              <a:rPr lang="en-US" sz="3600" b="1" i="1" dirty="0" err="1" smtClean="0"/>
              <a:t>Diplostomum</a:t>
            </a:r>
            <a:r>
              <a:rPr lang="ar-IQ" sz="3600" b="1" dirty="0" smtClean="0"/>
              <a:t>الدبلوستوميوم يسبب مرض السد الدودي</a:t>
            </a:r>
            <a:endParaRPr lang="en-US" sz="3600" b="1" dirty="0"/>
          </a:p>
        </p:txBody>
      </p:sp>
      <p:pic>
        <p:nvPicPr>
          <p:cNvPr id="1026" name="Picture 2" descr="E:\نشاطات د.خالدة 2017-2016\عروض الامراض الدورة\diplsotomu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1" y="1295400"/>
            <a:ext cx="7811456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6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5249"/>
            <a:ext cx="8229600" cy="6610351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Lerneosis</a:t>
            </a:r>
            <a:r>
              <a:rPr lang="en-US" sz="3600" b="1" dirty="0" smtClean="0"/>
              <a:t> </a:t>
            </a:r>
            <a:r>
              <a:rPr lang="en-US" sz="3600" b="1" dirty="0"/>
              <a:t>(</a:t>
            </a:r>
            <a:r>
              <a:rPr lang="en-US" sz="3600" b="1" i="1" dirty="0" err="1" smtClean="0"/>
              <a:t>Lernea</a:t>
            </a:r>
            <a:r>
              <a:rPr lang="en-US" sz="3600" b="1" dirty="0" smtClean="0"/>
              <a:t>)</a:t>
            </a:r>
            <a:r>
              <a:rPr lang="ar-IQ" sz="3600" b="1" dirty="0" smtClean="0"/>
              <a:t> الدودة الكلابية </a:t>
            </a:r>
            <a:endParaRPr lang="en-US" sz="3600" dirty="0" smtClean="0"/>
          </a:p>
        </p:txBody>
      </p:sp>
      <p:pic>
        <p:nvPicPr>
          <p:cNvPr id="1027" name="Picture 3" descr="E:\نشاطات د.خالدة 2017-2016\عروض الامراض الدورة\ليرنيا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374429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نشاطات د.خالدة 2017-2016\عروض الامراض الدورة\ليرنيا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82" y="3276601"/>
            <a:ext cx="4162044" cy="3013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2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3600" b="1" i="1" dirty="0" err="1" smtClean="0"/>
              <a:t>Ergasilus</a:t>
            </a:r>
            <a:endParaRPr lang="ar-IQ" sz="3600" b="1" i="1" dirty="0" smtClean="0"/>
          </a:p>
        </p:txBody>
      </p:sp>
      <p:pic>
        <p:nvPicPr>
          <p:cNvPr id="2053" name="Picture 5" descr="E:\نشاطات د.خالدة 2017-2016\عروض الامراض الدورة\اركسلس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37" y="228600"/>
            <a:ext cx="446582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نشاطات د.خالدة 2017-2016\عروض الامراض الدورة\ergasilus_gills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5490882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74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268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Civic</vt:lpstr>
      <vt:lpstr>NewsPrint</vt:lpstr>
      <vt:lpstr>Waveform</vt:lpstr>
      <vt:lpstr>Oriel</vt:lpstr>
      <vt:lpstr>Office Theme</vt:lpstr>
      <vt:lpstr>إدارة صحة الأسماك  المستزرعة – الإصابات الخارجية</vt:lpstr>
      <vt:lpstr>PowerPoint Presentation</vt:lpstr>
      <vt:lpstr>PowerPoint Presentation</vt:lpstr>
      <vt:lpstr>PowerPoint Presentation</vt:lpstr>
      <vt:lpstr>علاجات كيمياوية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الأمراض الشائعة التي تصيب الأسماك المستزرعة</dc:title>
  <dc:creator>akeel</dc:creator>
  <cp:lastModifiedBy>DR.Ahmed Saker</cp:lastModifiedBy>
  <cp:revision>51</cp:revision>
  <dcterms:created xsi:type="dcterms:W3CDTF">2017-10-14T08:46:44Z</dcterms:created>
  <dcterms:modified xsi:type="dcterms:W3CDTF">2019-12-07T07:55:53Z</dcterms:modified>
</cp:coreProperties>
</file>